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1" d="100"/>
          <a:sy n="111" d="100"/>
        </p:scale>
        <p:origin x="51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834AFF-B5A6-40EE-9B27-FF71417FB3CA}"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801831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5834AFF-B5A6-40EE-9B27-FF71417FB3CA}" type="datetimeFigureOut">
              <a:rPr lang="en-US" smtClean="0"/>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910045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5834AFF-B5A6-40EE-9B27-FF71417FB3CA}"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2191335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5834AFF-B5A6-40EE-9B27-FF71417FB3CA}"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A531-D43E-4927-B542-CEDD0F74CAE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08834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834AFF-B5A6-40EE-9B27-FF71417FB3CA}"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710871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834AFF-B5A6-40EE-9B27-FF71417FB3CA}" type="datetimeFigureOut">
              <a:rPr lang="en-US" smtClean="0"/>
              <a:t>11/23/2016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3560751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834AFF-B5A6-40EE-9B27-FF71417FB3CA}" type="datetimeFigureOut">
              <a:rPr lang="en-US" smtClean="0"/>
              <a:t>11/23/2016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2924240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834AFF-B5A6-40EE-9B27-FF71417FB3CA}"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1406384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834AFF-B5A6-40EE-9B27-FF71417FB3CA}"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3814336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5834AFF-B5A6-40EE-9B27-FF71417FB3CA}"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203987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834AFF-B5A6-40EE-9B27-FF71417FB3CA}"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1382864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834AFF-B5A6-40EE-9B27-FF71417FB3CA}" type="datetimeFigureOut">
              <a:rPr lang="en-US" smtClean="0"/>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1535920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834AFF-B5A6-40EE-9B27-FF71417FB3CA}" type="datetimeFigureOut">
              <a:rPr lang="en-US" smtClean="0"/>
              <a:t>11/23/2016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1041294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5834AFF-B5A6-40EE-9B27-FF71417FB3CA}" type="datetimeFigureOut">
              <a:rPr lang="en-US" smtClean="0"/>
              <a:t>11/23/2016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2638980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5834AFF-B5A6-40EE-9B27-FF71417FB3CA}" type="datetimeFigureOut">
              <a:rPr lang="en-US" smtClean="0"/>
              <a:t>11/23/2016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64066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C5834AFF-B5A6-40EE-9B27-FF71417FB3CA}" type="datetimeFigureOut">
              <a:rPr lang="en-US" smtClean="0"/>
              <a:t>11/23/2016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2126033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5834AFF-B5A6-40EE-9B27-FF71417FB3CA}" type="datetimeFigureOut">
              <a:rPr lang="en-US" smtClean="0"/>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0A531-D43E-4927-B542-CEDD0F74CAE9}" type="slidenum">
              <a:rPr lang="en-US" smtClean="0"/>
              <a:t>‹#›</a:t>
            </a:fld>
            <a:endParaRPr lang="en-US"/>
          </a:p>
        </p:txBody>
      </p:sp>
    </p:spTree>
    <p:extLst>
      <p:ext uri="{BB962C8B-B14F-4D97-AF65-F5344CB8AC3E}">
        <p14:creationId xmlns:p14="http://schemas.microsoft.com/office/powerpoint/2010/main" val="186240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834AFF-B5A6-40EE-9B27-FF71417FB3CA}" type="datetimeFigureOut">
              <a:rPr lang="en-US" smtClean="0"/>
              <a:t>11/23/2016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370A531-D43E-4927-B542-CEDD0F74CAE9}" type="slidenum">
              <a:rPr lang="en-US" smtClean="0"/>
              <a:t>‹#›</a:t>
            </a:fld>
            <a:endParaRPr lang="en-US"/>
          </a:p>
        </p:txBody>
      </p:sp>
    </p:spTree>
    <p:extLst>
      <p:ext uri="{BB962C8B-B14F-4D97-AF65-F5344CB8AC3E}">
        <p14:creationId xmlns:p14="http://schemas.microsoft.com/office/powerpoint/2010/main" val="23936257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t>Domain 2 – </a:t>
            </a:r>
            <a:r>
              <a:rPr lang="en-US" b="1" i="1" dirty="0"/>
              <a:t>Asset Security</a:t>
            </a:r>
            <a:endParaRPr lang="en-US" sz="4800" b="1" i="1" dirty="0"/>
          </a:p>
        </p:txBody>
      </p:sp>
      <p:sp>
        <p:nvSpPr>
          <p:cNvPr id="3" name="Content Placeholder 2"/>
          <p:cNvSpPr>
            <a:spLocks noGrp="1"/>
          </p:cNvSpPr>
          <p:nvPr>
            <p:ph idx="1"/>
          </p:nvPr>
        </p:nvSpPr>
        <p:spPr/>
        <p:txBody>
          <a:bodyPr>
            <a:normAutofit lnSpcReduction="10000"/>
          </a:bodyPr>
          <a:lstStyle/>
          <a:p>
            <a:r>
              <a:rPr lang="en-US" sz="2400" dirty="0"/>
              <a:t>Information and asset classification – know all layers of public and government data classification (confidential, private, etc.)</a:t>
            </a:r>
          </a:p>
          <a:p>
            <a:r>
              <a:rPr lang="en-US" sz="2400" dirty="0"/>
              <a:t>Ownership (data owners, system owners)</a:t>
            </a:r>
          </a:p>
          <a:p>
            <a:r>
              <a:rPr lang="en-US" sz="2400" dirty="0"/>
              <a:t>Protect privacy</a:t>
            </a:r>
          </a:p>
          <a:p>
            <a:r>
              <a:rPr lang="en-US" sz="2400" dirty="0"/>
              <a:t>Appropriate retention – a few questions on data destruction</a:t>
            </a:r>
          </a:p>
          <a:p>
            <a:r>
              <a:rPr lang="en-US" sz="2400" dirty="0"/>
              <a:t>Data security controls – You will see questions regarding shipping and Chain of Custody</a:t>
            </a:r>
          </a:p>
          <a:p>
            <a:r>
              <a:rPr lang="en-US" sz="2400" dirty="0"/>
              <a:t>Handling requirements (markings, labels, storage)</a:t>
            </a:r>
          </a:p>
          <a:p>
            <a:endParaRPr lang="en-US" dirty="0"/>
          </a:p>
        </p:txBody>
      </p:sp>
    </p:spTree>
    <p:extLst>
      <p:ext uri="{BB962C8B-B14F-4D97-AF65-F5344CB8AC3E}">
        <p14:creationId xmlns:p14="http://schemas.microsoft.com/office/powerpoint/2010/main" val="51055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t>Information Classification - Public</a:t>
            </a:r>
            <a:endParaRPr lang="en-US" sz="4800" b="1" i="1" dirty="0"/>
          </a:p>
        </p:txBody>
      </p:sp>
      <p:sp>
        <p:nvSpPr>
          <p:cNvPr id="3" name="Content Placeholder 2"/>
          <p:cNvSpPr>
            <a:spLocks noGrp="1"/>
          </p:cNvSpPr>
          <p:nvPr>
            <p:ph idx="1"/>
          </p:nvPr>
        </p:nvSpPr>
        <p:spPr/>
        <p:txBody>
          <a:bodyPr>
            <a:normAutofit/>
          </a:bodyPr>
          <a:lstStyle/>
          <a:p>
            <a:r>
              <a:rPr lang="en-US" dirty="0"/>
              <a:t>Private – data that is defined as private (SSN, bank accounts, credit cards)</a:t>
            </a:r>
          </a:p>
          <a:p>
            <a:r>
              <a:rPr lang="en-US" dirty="0"/>
              <a:t>Company restricted – Data that is restricted to a subset of employees.</a:t>
            </a:r>
          </a:p>
          <a:p>
            <a:r>
              <a:rPr lang="en-US" dirty="0"/>
              <a:t>Company confidential – Data that can be viewed by all employees but is not for general use.</a:t>
            </a:r>
          </a:p>
          <a:p>
            <a:r>
              <a:rPr lang="en-US" dirty="0"/>
              <a:t>Public – Data that can be viewed or used by employees or the general public.</a:t>
            </a:r>
          </a:p>
        </p:txBody>
      </p:sp>
    </p:spTree>
    <p:extLst>
      <p:ext uri="{BB962C8B-B14F-4D97-AF65-F5344CB8AC3E}">
        <p14:creationId xmlns:p14="http://schemas.microsoft.com/office/powerpoint/2010/main" val="3179821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t>Information Classification - Government</a:t>
            </a:r>
            <a:endParaRPr lang="en-US" sz="4800" b="1" i="1" dirty="0"/>
          </a:p>
        </p:txBody>
      </p:sp>
      <p:sp>
        <p:nvSpPr>
          <p:cNvPr id="3" name="Content Placeholder 2"/>
          <p:cNvSpPr>
            <a:spLocks noGrp="1"/>
          </p:cNvSpPr>
          <p:nvPr>
            <p:ph idx="1"/>
          </p:nvPr>
        </p:nvSpPr>
        <p:spPr/>
        <p:txBody>
          <a:bodyPr>
            <a:normAutofit lnSpcReduction="10000"/>
          </a:bodyPr>
          <a:lstStyle/>
          <a:p>
            <a:r>
              <a:rPr lang="en-US" dirty="0"/>
              <a:t>Top Secret – Disclosure of top secret data would cause severe damage to national security</a:t>
            </a:r>
          </a:p>
          <a:p>
            <a:r>
              <a:rPr lang="en-US" dirty="0"/>
              <a:t>Secret – Disclosure of secret data would cause serious damage to national security. This data is considered less sensitive than data classified as top secret.</a:t>
            </a:r>
          </a:p>
          <a:p>
            <a:r>
              <a:rPr lang="en-US" dirty="0"/>
              <a:t>Confidential – Confidential data is usually data that is exempt from disclosure under laws such as the Freedom of information act but is not classified as national security data.</a:t>
            </a:r>
          </a:p>
          <a:p>
            <a:r>
              <a:rPr lang="en-US" dirty="0"/>
              <a:t>Sensitive but unclassified – SBU data is data that is not considered vital to national security, but its disclosure would do some harm. Many agencies classify data they collect from citizens as SBU.</a:t>
            </a:r>
          </a:p>
          <a:p>
            <a:r>
              <a:rPr lang="en-US" dirty="0"/>
              <a:t>Unclassified – Data that has no classification or is not sensitive.</a:t>
            </a:r>
          </a:p>
        </p:txBody>
      </p:sp>
    </p:spTree>
    <p:extLst>
      <p:ext uri="{BB962C8B-B14F-4D97-AF65-F5344CB8AC3E}">
        <p14:creationId xmlns:p14="http://schemas.microsoft.com/office/powerpoint/2010/main" val="2514281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t>Data Ownership</a:t>
            </a:r>
            <a:endParaRPr lang="en-US" sz="4800" b="1" i="1" dirty="0"/>
          </a:p>
        </p:txBody>
      </p:sp>
      <p:sp>
        <p:nvSpPr>
          <p:cNvPr id="3" name="Content Placeholder 2"/>
          <p:cNvSpPr>
            <a:spLocks noGrp="1"/>
          </p:cNvSpPr>
          <p:nvPr>
            <p:ph idx="1"/>
          </p:nvPr>
        </p:nvSpPr>
        <p:spPr/>
        <p:txBody>
          <a:bodyPr>
            <a:normAutofit/>
          </a:bodyPr>
          <a:lstStyle/>
          <a:p>
            <a:r>
              <a:rPr lang="en-US" dirty="0"/>
              <a:t>Data Owner – Usually a member of Senior Management. After all, senior management is responsible for the asset and, if it is compromised, can be held responsible. The data owner can delegate some data-to-day duties but cannot delegate total responsibility; Senior Management is ultimately responsible.</a:t>
            </a:r>
          </a:p>
          <a:p>
            <a:r>
              <a:rPr lang="en-US" dirty="0"/>
              <a:t>Data Custodian – This is usually someone in IT. The data custodian does not decide what controls are needed, but he or she does implement controls on behalf of the data owner. Other responsibilities include the day-to-day management of the asset. Controlling access, adding and removing privileges for individual users, and ensuring that the proper controls have been implemented are all part of the data custodian’s duties.</a:t>
            </a:r>
          </a:p>
        </p:txBody>
      </p:sp>
    </p:spTree>
    <p:extLst>
      <p:ext uri="{BB962C8B-B14F-4D97-AF65-F5344CB8AC3E}">
        <p14:creationId xmlns:p14="http://schemas.microsoft.com/office/powerpoint/2010/main" val="1705321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t>Data Security Controls - Marking</a:t>
            </a:r>
            <a:endParaRPr lang="en-US" sz="4800" b="1" i="1" dirty="0"/>
          </a:p>
        </p:txBody>
      </p:sp>
      <p:sp>
        <p:nvSpPr>
          <p:cNvPr id="3" name="Content Placeholder 2"/>
          <p:cNvSpPr>
            <a:spLocks noGrp="1"/>
          </p:cNvSpPr>
          <p:nvPr>
            <p:ph idx="1"/>
          </p:nvPr>
        </p:nvSpPr>
        <p:spPr/>
        <p:txBody>
          <a:bodyPr>
            <a:normAutofit/>
          </a:bodyPr>
          <a:lstStyle/>
          <a:p>
            <a:r>
              <a:rPr lang="en-US" dirty="0"/>
              <a:t>Storage media should have a physical label identifying the sensitivity of the information contained.</a:t>
            </a:r>
          </a:p>
          <a:p>
            <a:r>
              <a:rPr lang="en-US" dirty="0"/>
              <a:t>Labels should indicate whether the data is encrypted.</a:t>
            </a:r>
          </a:p>
          <a:p>
            <a:r>
              <a:rPr lang="en-US" dirty="0"/>
              <a:t>Media found unlabeled should immediately be labeled with the highest level of sensitivity until appropriate analysis is done.</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582979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t>Data Security Controls - Handling</a:t>
            </a:r>
            <a:endParaRPr lang="en-US" sz="4800" b="1" i="1" dirty="0"/>
          </a:p>
        </p:txBody>
      </p:sp>
      <p:sp>
        <p:nvSpPr>
          <p:cNvPr id="3" name="Content Placeholder 2"/>
          <p:cNvSpPr>
            <a:spLocks noGrp="1"/>
          </p:cNvSpPr>
          <p:nvPr>
            <p:ph idx="1"/>
          </p:nvPr>
        </p:nvSpPr>
        <p:spPr/>
        <p:txBody>
          <a:bodyPr>
            <a:normAutofit/>
          </a:bodyPr>
          <a:lstStyle/>
          <a:p>
            <a:r>
              <a:rPr lang="en-US" dirty="0"/>
              <a:t>Only designated personnel should have access to sensitive media.</a:t>
            </a:r>
          </a:p>
          <a:p>
            <a:r>
              <a:rPr lang="en-US" dirty="0"/>
              <a:t>Individuals responsible for managing sensitive media should be promulgated.</a:t>
            </a:r>
          </a:p>
          <a:p>
            <a:r>
              <a:rPr lang="en-US" dirty="0"/>
              <a:t>Important that logs and other records are used to track the activities of individuals handling backup data.</a:t>
            </a:r>
          </a:p>
          <a:p>
            <a:r>
              <a:rPr lang="en-US" dirty="0"/>
              <a:t>Manual processes, such as access logs, are necessary to compensate for the lack of automated controls regarding access to sensitive media.</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285166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t>Data Security Controls - Storing</a:t>
            </a:r>
            <a:endParaRPr lang="en-US" sz="4800" b="1" i="1" dirty="0"/>
          </a:p>
        </p:txBody>
      </p:sp>
      <p:sp>
        <p:nvSpPr>
          <p:cNvPr id="3" name="Content Placeholder 2"/>
          <p:cNvSpPr>
            <a:spLocks noGrp="1"/>
          </p:cNvSpPr>
          <p:nvPr>
            <p:ph idx="1"/>
          </p:nvPr>
        </p:nvSpPr>
        <p:spPr/>
        <p:txBody>
          <a:bodyPr>
            <a:normAutofit/>
          </a:bodyPr>
          <a:lstStyle/>
          <a:p>
            <a:r>
              <a:rPr lang="en-US" dirty="0"/>
              <a:t>Sensitive media should not be left lying about where a passerby could access it.</a:t>
            </a:r>
          </a:p>
          <a:p>
            <a:r>
              <a:rPr lang="en-US" dirty="0"/>
              <a:t>Backup media should be encrypted whenever possible and stored in a security container, such as a safe or strong box.</a:t>
            </a:r>
          </a:p>
          <a:p>
            <a:r>
              <a:rPr lang="en-US" dirty="0"/>
              <a:t>Storing encrypted backup media at an off-site location should be considered for disaster recovery purposes.</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879353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t>Data Security Controls - Destruction</a:t>
            </a:r>
            <a:endParaRPr lang="en-US" sz="4800" b="1" i="1" dirty="0"/>
          </a:p>
        </p:txBody>
      </p:sp>
      <p:sp>
        <p:nvSpPr>
          <p:cNvPr id="3" name="Content Placeholder 2"/>
          <p:cNvSpPr>
            <a:spLocks noGrp="1"/>
          </p:cNvSpPr>
          <p:nvPr>
            <p:ph idx="1"/>
          </p:nvPr>
        </p:nvSpPr>
        <p:spPr/>
        <p:txBody>
          <a:bodyPr>
            <a:normAutofit lnSpcReduction="10000"/>
          </a:bodyPr>
          <a:lstStyle/>
          <a:p>
            <a:r>
              <a:rPr lang="en-US" dirty="0"/>
              <a:t>Media that is no longer needed or is defective should be destroyed rather than simply disposed of.</a:t>
            </a:r>
          </a:p>
          <a:p>
            <a:r>
              <a:rPr lang="en-US" dirty="0"/>
              <a:t>A record of destruction should be used that corresponds to any logs used for handling media.</a:t>
            </a:r>
          </a:p>
          <a:p>
            <a:r>
              <a:rPr lang="en-US" dirty="0"/>
              <a:t>Security practitioners should implement object reuse controls for any media in question is unknown rather than simply recycling it.</a:t>
            </a:r>
          </a:p>
          <a:p>
            <a:r>
              <a:rPr lang="en-US" dirty="0"/>
              <a:t>Record Retention – Data and information should only be kept only as long as it is required.</a:t>
            </a:r>
          </a:p>
          <a:p>
            <a:r>
              <a:rPr lang="en-US" dirty="0"/>
              <a:t>Data Remanence – residual physical representation of data</a:t>
            </a:r>
          </a:p>
          <a:p>
            <a:pPr lvl="1"/>
            <a:r>
              <a:rPr lang="en-US" dirty="0"/>
              <a:t>Purge – ensure total removal – data cannot be recovered</a:t>
            </a:r>
          </a:p>
          <a:p>
            <a:pPr lvl="1"/>
            <a:r>
              <a:rPr lang="en-US" dirty="0"/>
              <a:t>Clearing – Removes data but not 100%, lab techniques required for recovery</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2936203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1235</TotalTime>
  <Words>670</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Domain 2 – Asset Security</vt:lpstr>
      <vt:lpstr>Information Classification - Public</vt:lpstr>
      <vt:lpstr>Information Classification - Government</vt:lpstr>
      <vt:lpstr>Data Ownership</vt:lpstr>
      <vt:lpstr>Data Security Controls - Marking</vt:lpstr>
      <vt:lpstr>Data Security Controls - Handling</vt:lpstr>
      <vt:lpstr>Data Security Controls - Storing</vt:lpstr>
      <vt:lpstr>Data Security Controls - Destruction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1 - Security and Risk Management</dc:title>
  <dc:creator>Manochehri II, Tim</dc:creator>
  <cp:lastModifiedBy>Manochehri II, Tim</cp:lastModifiedBy>
  <cp:revision>21</cp:revision>
  <dcterms:created xsi:type="dcterms:W3CDTF">2016-10-20T17:20:41Z</dcterms:created>
  <dcterms:modified xsi:type="dcterms:W3CDTF">2016-11-23T16:55:46Z</dcterms:modified>
</cp:coreProperties>
</file>